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78" r:id="rId5"/>
    <p:sldId id="259" r:id="rId6"/>
    <p:sldId id="277" r:id="rId7"/>
    <p:sldId id="279" r:id="rId8"/>
    <p:sldId id="262" r:id="rId9"/>
    <p:sldId id="273" r:id="rId10"/>
    <p:sldId id="275" r:id="rId11"/>
    <p:sldId id="274" r:id="rId12"/>
    <p:sldId id="265" r:id="rId13"/>
    <p:sldId id="280" r:id="rId14"/>
    <p:sldId id="276" r:id="rId15"/>
    <p:sldId id="267" r:id="rId16"/>
    <p:sldId id="271" r:id="rId17"/>
    <p:sldId id="270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31" y="-1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wmv"/><Relationship Id="rId1" Type="http://schemas.microsoft.com/office/2007/relationships/media" Target="../media/media3.wmv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6800" y="304800"/>
            <a:ext cx="5334000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9600" dirty="0" smtClean="0">
                <a:solidFill>
                  <a:schemeClr val="accent3">
                    <a:lumMod val="50000"/>
                  </a:schemeClr>
                </a:solidFill>
                <a:latin typeface="NikoshLightBAN" pitchFamily="2" charset="0"/>
                <a:cs typeface="NikoshLightBAN" pitchFamily="2" charset="0"/>
              </a:rPr>
              <a:t>স্বাগতম</a:t>
            </a:r>
            <a:r>
              <a:rPr lang="bn-BD" dirty="0" smtClean="0">
                <a:latin typeface="NikoshLightBAN" pitchFamily="2" charset="0"/>
                <a:cs typeface="NikoshLightBAN" pitchFamily="2" charset="0"/>
              </a:rPr>
              <a:t> </a:t>
            </a:r>
            <a:endParaRPr lang="en-US" dirty="0">
              <a:latin typeface="NikoshLightBAN" pitchFamily="2" charset="0"/>
              <a:cs typeface="NikoshLightBAN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5420"/>
            <a:ext cx="9144000" cy="540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7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5240" y="0"/>
            <a:ext cx="6156960" cy="1828800"/>
          </a:xfrm>
          <a:prstGeom prst="ellips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9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NikoshLightBAN" pitchFamily="2" charset="0"/>
                <a:cs typeface="NikoshLightBAN" pitchFamily="2" charset="0"/>
              </a:rPr>
              <a:t>পরিচিতি</a:t>
            </a:r>
            <a:r>
              <a:rPr lang="bn-BD" sz="9600" dirty="0" smtClean="0">
                <a:solidFill>
                  <a:srgbClr val="0070C0"/>
                </a:solidFill>
                <a:latin typeface="NikoshLightBAN" pitchFamily="2" charset="0"/>
                <a:cs typeface="NikoshLightBAN" pitchFamily="2" charset="0"/>
              </a:rPr>
              <a:t> </a:t>
            </a:r>
            <a:endParaRPr lang="en-US" sz="9600" dirty="0">
              <a:solidFill>
                <a:srgbClr val="0070C0"/>
              </a:solidFill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" y="2438400"/>
            <a:ext cx="9144000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bn-BD" sz="4800" b="1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মোহাম্মদ জোবায়ের হোসেন</a:t>
            </a:r>
            <a:r>
              <a:rPr lang="en-US" sz="4800" b="1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       </a:t>
            </a:r>
          </a:p>
          <a:p>
            <a:pPr algn="ctr"/>
            <a:r>
              <a:rPr lang="bn-BD" sz="3200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আই</a:t>
            </a:r>
            <a:r>
              <a:rPr lang="en-US" sz="3200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.</a:t>
            </a:r>
            <a:r>
              <a:rPr lang="bn-BD" sz="3200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ডি নং- এ০১৩ </a:t>
            </a:r>
          </a:p>
          <a:p>
            <a:pPr algn="ctr"/>
            <a:r>
              <a:rPr lang="bn-BD" sz="3200" dirty="0" smtClean="0">
                <a:solidFill>
                  <a:srgbClr val="C00000"/>
                </a:solidFill>
                <a:latin typeface="NikoshLightBAN" pitchFamily="2" charset="0"/>
                <a:cs typeface="NikoshLightBAN" pitchFamily="2" charset="0"/>
              </a:rPr>
              <a:t>শরীরচর্চা শিক্ষক </a:t>
            </a:r>
          </a:p>
          <a:p>
            <a:pPr algn="ctr"/>
            <a:r>
              <a:rPr lang="bn-BD" sz="4000" dirty="0" smtClean="0">
                <a:solidFill>
                  <a:srgbClr val="00B050"/>
                </a:solidFill>
                <a:latin typeface="NikoshLightBAN" pitchFamily="2" charset="0"/>
                <a:cs typeface="NikoshLightBAN" pitchFamily="2" charset="0"/>
              </a:rPr>
              <a:t>মধুয়াই উচ্চ বিদ্যালয় </a:t>
            </a:r>
          </a:p>
          <a:p>
            <a:pPr algn="ctr"/>
            <a:r>
              <a:rPr lang="bn-BD" sz="3200" dirty="0" smtClean="0">
                <a:solidFill>
                  <a:srgbClr val="339933"/>
                </a:solidFill>
                <a:latin typeface="NikoshLightBAN" pitchFamily="2" charset="0"/>
                <a:cs typeface="NikoshLightBAN" pitchFamily="2" charset="0"/>
              </a:rPr>
              <a:t>ফেনী সদর, ফেনী</a:t>
            </a:r>
            <a:r>
              <a:rPr lang="bn-BD" sz="3200" dirty="0" smtClean="0">
                <a:solidFill>
                  <a:srgbClr val="339933"/>
                </a:solidFill>
                <a:latin typeface="NikoshLightBAN" pitchFamily="2" charset="0"/>
                <a:cs typeface="NikoshLightBAN" pitchFamily="2" charset="0"/>
              </a:rPr>
              <a:t>।</a:t>
            </a:r>
            <a:endParaRPr lang="en-US" sz="3200" dirty="0" smtClean="0">
              <a:solidFill>
                <a:srgbClr val="339933"/>
              </a:solidFill>
              <a:latin typeface="NikoshLightBAN" pitchFamily="2" charset="0"/>
              <a:cs typeface="NikoshLightBAN" pitchFamily="2" charset="0"/>
            </a:endParaRPr>
          </a:p>
          <a:p>
            <a:pPr algn="ctr"/>
            <a:r>
              <a:rPr lang="en-US" sz="3200" dirty="0">
                <a:solidFill>
                  <a:srgbClr val="339933"/>
                </a:solidFill>
                <a:latin typeface="NikoshLightBAN" pitchFamily="2" charset="0"/>
                <a:cs typeface="NikoshLightBAN" pitchFamily="2" charset="0"/>
              </a:rPr>
              <a:t>Email- </a:t>
            </a:r>
            <a:r>
              <a:rPr lang="en-US" sz="3200" dirty="0" smtClean="0">
                <a:solidFill>
                  <a:srgbClr val="339933"/>
                </a:solidFill>
                <a:latin typeface="MV Boli" pitchFamily="2" charset="0"/>
                <a:cs typeface="MV Boli" pitchFamily="2" charset="0"/>
              </a:rPr>
              <a:t>jobair16178@gmail.com</a:t>
            </a:r>
            <a:r>
              <a:rPr lang="bn-BD" sz="3200" dirty="0" smtClean="0">
                <a:solidFill>
                  <a:srgbClr val="339933"/>
                </a:solidFill>
                <a:latin typeface="NikoshLightBAN" pitchFamily="2" charset="0"/>
                <a:cs typeface="NikoshLightBAN" pitchFamily="2" charset="0"/>
              </a:rPr>
              <a:t> </a:t>
            </a:r>
            <a:endParaRPr lang="en-US" sz="3200" dirty="0">
              <a:solidFill>
                <a:srgbClr val="339933"/>
              </a:solidFill>
              <a:latin typeface="NikoshLightBAN" pitchFamily="2" charset="0"/>
              <a:cs typeface="NikoshLight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0"/>
            <a:ext cx="29718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8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0" y="152400"/>
            <a:ext cx="9144000" cy="34163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bn-BD" sz="54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শ্রেণী- নবম </a:t>
            </a:r>
          </a:p>
          <a:p>
            <a:pPr algn="ctr"/>
            <a:r>
              <a:rPr lang="bn-BD" sz="5400" dirty="0" smtClean="0">
                <a:solidFill>
                  <a:schemeClr val="accent6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বিষয়- শারীরিক শিক্ষা, স্বাস্থ্যবিজ্ঞান ও খেলাধুলা </a:t>
            </a:r>
          </a:p>
          <a:p>
            <a:pPr algn="ctr"/>
            <a:r>
              <a:rPr lang="bn-BD" sz="54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সময়- ৪০ মিনিট </a:t>
            </a:r>
            <a:endParaRPr lang="en-US" sz="5400" dirty="0">
              <a:solidFill>
                <a:srgbClr val="00B05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25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20240" y="0"/>
            <a:ext cx="4419600" cy="152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8000" dirty="0" smtClean="0">
                <a:latin typeface="NikoshLightBAN" pitchFamily="2" charset="0"/>
                <a:cs typeface="NikoshLightBAN" pitchFamily="2" charset="0"/>
              </a:rPr>
              <a:t>শিখনফল</a:t>
            </a:r>
            <a:r>
              <a:rPr lang="bn-BD" dirty="0" smtClean="0">
                <a:latin typeface="NikoshLightBAN" pitchFamily="2" charset="0"/>
                <a:cs typeface="NikoshLightBAN" pitchFamily="2" charset="0"/>
              </a:rPr>
              <a:t> </a:t>
            </a:r>
            <a:endParaRPr lang="en-US" dirty="0"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752601"/>
            <a:ext cx="9067800" cy="1323439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bn-BD" sz="8000" dirty="0" smtClean="0">
                <a:latin typeface="NikoshLightBAN" pitchFamily="2" charset="0"/>
                <a:cs typeface="NikoshLightBAN" pitchFamily="2" charset="0"/>
              </a:rPr>
              <a:t>এই পাঠ শেষে শিক্ষার্থীরা - </a:t>
            </a:r>
            <a:endParaRPr lang="en-US" sz="8000" dirty="0"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00400"/>
            <a:ext cx="9144000" cy="175432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bn-BD" sz="3600" dirty="0" smtClean="0">
                <a:latin typeface="NikoshLightBAN" pitchFamily="2" charset="0"/>
                <a:cs typeface="NikoshLightBAN" pitchFamily="2" charset="0"/>
              </a:rPr>
              <a:t>১। সাঁতারের বিভিন্ন ইভেন্টের নিয়মাবলী ব্যাখ্যা করতে পারবে ।</a:t>
            </a:r>
          </a:p>
          <a:p>
            <a:r>
              <a:rPr lang="bn-BD" sz="3600" dirty="0" smtClean="0">
                <a:latin typeface="NikoshLightBAN" pitchFamily="2" charset="0"/>
                <a:cs typeface="NikoshLightBAN" pitchFamily="2" charset="0"/>
              </a:rPr>
              <a:t>২। সাঁতারের বিভিন্ন ইভেন্টের কৌশল বর্ণনা করতে পারবে । </a:t>
            </a:r>
          </a:p>
          <a:p>
            <a:r>
              <a:rPr lang="bn-BD" sz="3600" dirty="0" smtClean="0">
                <a:latin typeface="NikoshLightBAN" pitchFamily="2" charset="0"/>
                <a:cs typeface="NikoshLightBAN" pitchFamily="2" charset="0"/>
              </a:rPr>
              <a:t>৩। নিয়ম মেনে সাঁতার অনুশীলন করতে পারবে । </a:t>
            </a:r>
            <a:endParaRPr lang="en-US" sz="3600" dirty="0">
              <a:latin typeface="NikoshLightBAN" pitchFamily="2" charset="0"/>
              <a:cs typeface="NikoshLight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60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400"/>
            <a:ext cx="9144000" cy="5562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4953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9600" dirty="0" smtClean="0">
                <a:solidFill>
                  <a:schemeClr val="accent2"/>
                </a:solidFill>
                <a:latin typeface="NikoshLightBAN" pitchFamily="2" charset="0"/>
                <a:cs typeface="NikoshLightBAN" pitchFamily="2" charset="0"/>
              </a:rPr>
              <a:t>সুইমিংপুল</a:t>
            </a:r>
            <a:r>
              <a:rPr lang="bn-BD" dirty="0" smtClean="0">
                <a:latin typeface="NikoshLightBAN" pitchFamily="2" charset="0"/>
                <a:cs typeface="NikoshLightBAN" pitchFamily="2" charset="0"/>
              </a:rPr>
              <a:t> </a:t>
            </a:r>
            <a:endParaRPr lang="en-US" dirty="0">
              <a:latin typeface="NikoshLightBAN" pitchFamily="2" charset="0"/>
              <a:cs typeface="NikoshLight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1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1168063"/>
            <a:ext cx="9296400" cy="5638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52400"/>
            <a:ext cx="388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6000" dirty="0" smtClean="0">
                <a:solidFill>
                  <a:srgbClr val="00B050"/>
                </a:solidFill>
                <a:latin typeface="NikoshLightBAN" pitchFamily="2" charset="0"/>
                <a:cs typeface="NikoshLightBAN" pitchFamily="2" charset="0"/>
              </a:rPr>
              <a:t>প্রজাপতি সাঁতার </a:t>
            </a:r>
            <a:endParaRPr lang="en-US" sz="6000" dirty="0">
              <a:solidFill>
                <a:srgbClr val="00B050"/>
              </a:solidFill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43400" y="152400"/>
            <a:ext cx="396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6000" dirty="0" smtClean="0">
                <a:solidFill>
                  <a:srgbClr val="7030A0"/>
                </a:solidFill>
                <a:latin typeface="NikoshLightBAN" pitchFamily="2" charset="0"/>
                <a:cs typeface="NikoshLightBAN" pitchFamily="2" charset="0"/>
              </a:rPr>
              <a:t>মাইকেল ফেল্পস</a:t>
            </a:r>
            <a:r>
              <a:rPr lang="bn-BD" dirty="0" smtClean="0">
                <a:latin typeface="NikoshLightBAN" pitchFamily="2" charset="0"/>
                <a:cs typeface="NikoshLightBAN" pitchFamily="2" charset="0"/>
              </a:rPr>
              <a:t> </a:t>
            </a:r>
            <a:endParaRPr lang="en-US" dirty="0">
              <a:latin typeface="NikoshLightBAN" pitchFamily="2" charset="0"/>
              <a:cs typeface="NikoshLight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143000" y="2209800"/>
            <a:ext cx="7010400" cy="41148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96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সাঁতার</a:t>
            </a:r>
            <a:endParaRPr lang="en-US" sz="9600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04801"/>
            <a:ext cx="9144000" cy="1200329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bn-BD" sz="7200" dirty="0" smtClean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আমাদের আজকের পাঠ </a:t>
            </a:r>
            <a:endParaRPr lang="en-US" sz="7200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69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636" y="2926080"/>
            <a:ext cx="9144000" cy="25545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00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১। মুক্ত সাঁতার </a:t>
            </a:r>
          </a:p>
          <a:p>
            <a:r>
              <a:rPr lang="bn-BD" sz="400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২। চিৎ সাঁতার </a:t>
            </a:r>
          </a:p>
          <a:p>
            <a:r>
              <a:rPr lang="bn-BD" sz="400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৩। বুক সাঁতার </a:t>
            </a:r>
          </a:p>
          <a:p>
            <a:r>
              <a:rPr lang="bn-BD" sz="400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৪ প্রজাপতি সাঁতার </a:t>
            </a:r>
            <a:endParaRPr lang="en-US" sz="4000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286000"/>
            <a:ext cx="2743200" cy="70788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0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সাঁতার ৪ প্রকার</a:t>
            </a:r>
            <a:endParaRPr lang="en-US" sz="4000" dirty="0">
              <a:solidFill>
                <a:srgbClr val="00B05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990600" y="152400"/>
            <a:ext cx="5562600" cy="1295400"/>
          </a:xfrm>
          <a:prstGeom prst="wedgeRectCallout">
            <a:avLst>
              <a:gd name="adj1" fmla="val -52513"/>
              <a:gd name="adj2" fmla="val 110628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6600" dirty="0" smtClean="0">
                <a:latin typeface="NikoshBAN" pitchFamily="2" charset="0"/>
                <a:cs typeface="NikoshBAN" pitchFamily="2" charset="0"/>
              </a:rPr>
              <a:t>সাঁতারের প্রকারভেদ 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97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1151796"/>
            <a:ext cx="4191000" cy="3150282"/>
          </a:xfrm>
          <a:prstGeom prst="rect">
            <a:avLst/>
          </a:prstGeom>
        </p:spPr>
      </p:pic>
      <p:pic>
        <p:nvPicPr>
          <p:cNvPr id="3" name="Back stroke animatio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3128" y="1371600"/>
            <a:ext cx="4730871" cy="30022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37065"/>
            <a:ext cx="4114800" cy="70788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2000" dirty="0" smtClean="0">
                <a:solidFill>
                  <a:srgbClr val="00B050"/>
                </a:solidFill>
                <a:latin typeface="NikoshLightBAN" pitchFamily="2" charset="0"/>
                <a:cs typeface="NikoshLightBAN" pitchFamily="2" charset="0"/>
              </a:rPr>
              <a:t>১। মুক্ত সাঁতারে  দেহের অবস্থান, হাত ও পায়ের কাজ </a:t>
            </a:r>
            <a:endParaRPr lang="en-US" sz="2000" dirty="0">
              <a:solidFill>
                <a:srgbClr val="00B050"/>
              </a:solidFill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5800" y="152399"/>
            <a:ext cx="4800600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2000" dirty="0" smtClean="0">
                <a:solidFill>
                  <a:schemeClr val="accent1"/>
                </a:solidFill>
              </a:rPr>
              <a:t>চিৎ সাঁতারে- দেহের অবস্থান, হাত ও পায়ের কাজ এবং শ্বাসপ্রশ্বাস প্রক্রিয়া 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0" y="4373880"/>
            <a:ext cx="9144000" cy="2616101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3600" dirty="0" smtClean="0">
                <a:solidFill>
                  <a:schemeClr val="accent2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              # ঘূর্ণন প্রক্রিয়া </a:t>
            </a:r>
          </a:p>
          <a:p>
            <a:r>
              <a:rPr lang="bn-BD" sz="32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# দেয়ালের কাছে গিয়ে ঘূর্ণনের প্রস্তুতি নিতে হবে। </a:t>
            </a:r>
          </a:p>
          <a:p>
            <a:r>
              <a:rPr lang="bn-BD" sz="32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# কৌশল মোতাবেক শরীরকে ঘোরাতে হবে </a:t>
            </a:r>
          </a:p>
          <a:p>
            <a:r>
              <a:rPr lang="bn-BD" sz="32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# হাঁটু বাঁকা করে পা দুটি দেয়ালের কাছে স্থাপন করবে। </a:t>
            </a:r>
          </a:p>
          <a:p>
            <a:r>
              <a:rPr lang="bn-BD" sz="32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# দেয়ালের সাথে পা ধাক্কা দিয়ে বেরিয়ে আসতে হবে। </a:t>
            </a:r>
            <a:endParaRPr lang="en-US" sz="3200" dirty="0">
              <a:solidFill>
                <a:srgbClr val="00CC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27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4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reast stroke animatio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783" y="561109"/>
            <a:ext cx="9143999" cy="6019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00200" y="-304800"/>
            <a:ext cx="411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7200" dirty="0" smtClean="0">
                <a:latin typeface="NikoshLightBAN" pitchFamily="2" charset="0"/>
                <a:cs typeface="NikoshLightBAN" pitchFamily="2" charset="0"/>
              </a:rPr>
              <a:t>বুক সাঁতার </a:t>
            </a:r>
            <a:endParaRPr lang="en-US" sz="7200" dirty="0">
              <a:latin typeface="NikoshLightBAN" pitchFamily="2" charset="0"/>
              <a:cs typeface="NikoshLight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64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utterFly animation Leadingss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701040"/>
            <a:ext cx="9144000" cy="6172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1844040" y="45720"/>
            <a:ext cx="518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4800" b="1" i="1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প্রজাপতি সাঁতার </a:t>
            </a:r>
            <a:endParaRPr lang="en-US" sz="4800" b="1" i="1" dirty="0">
              <a:solidFill>
                <a:srgbClr val="002060"/>
              </a:solidFill>
              <a:latin typeface="NikoshLightBAN" pitchFamily="2" charset="0"/>
              <a:cs typeface="NikoshLight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48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1219200"/>
            <a:ext cx="8915400" cy="48320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400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# মুক্ত সাঁতারে দেহটাকে উপুড় করে পানির সমান্তরালে রাখতে হবে।</a:t>
            </a:r>
          </a:p>
          <a:p>
            <a:r>
              <a:rPr lang="bn-BD" sz="4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# মাথা পানির সামান্য উপরে থাকবে </a:t>
            </a:r>
          </a:p>
          <a:p>
            <a:r>
              <a:rPr lang="bn-BD" sz="4400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# সামনের দিকে দ্রুত এগোনোর জন্য বাম ও ডান পা একের পর এক উঠা নামা করবে। </a:t>
            </a:r>
          </a:p>
          <a:p>
            <a:r>
              <a:rPr lang="bn-BD" sz="4400" dirty="0" smtClean="0">
                <a:solidFill>
                  <a:schemeClr val="accent3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# পানিতে দুই হাত একের পর এক উঠানামা করবে । </a:t>
            </a:r>
            <a:endParaRPr lang="en-US" sz="4400" dirty="0">
              <a:solidFill>
                <a:schemeClr val="accent3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381000"/>
            <a:ext cx="5334000" cy="76944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400" dirty="0" smtClean="0">
                <a:latin typeface="NikoshBAN" pitchFamily="2" charset="0"/>
                <a:cs typeface="NikoshBAN" pitchFamily="2" charset="0"/>
              </a:rPr>
              <a:t>মুক্ত সাঁতারের নিয়মাবলী- </a:t>
            </a:r>
            <a:endParaRPr lang="en-US" sz="44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145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104900" y="647700"/>
            <a:ext cx="6934200" cy="1120183"/>
            <a:chOff x="0" y="0"/>
            <a:chExt cx="6934200" cy="1120183"/>
          </a:xfrm>
        </p:grpSpPr>
        <p:sp>
          <p:nvSpPr>
            <p:cNvPr id="6" name="Rounded Rectangle 5"/>
            <p:cNvSpPr/>
            <p:nvPr/>
          </p:nvSpPr>
          <p:spPr>
            <a:xfrm>
              <a:off x="0" y="0"/>
              <a:ext cx="6934200" cy="1120183"/>
            </a:xfrm>
            <a:prstGeom prst="roundRect">
              <a:avLst/>
            </a:prstGeom>
            <a:solidFill>
              <a:srgbClr val="FF00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54683" y="54683"/>
              <a:ext cx="6824834" cy="10108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0" tIns="228600" rIns="228600" bIns="228600" numCol="1" spcCol="1270" anchor="ctr" anchorCtr="0">
              <a:noAutofit/>
            </a:bodyPr>
            <a:lstStyle/>
            <a:p>
              <a:pPr lvl="0" algn="l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n-BD" sz="6000" kern="1200" dirty="0" smtClean="0">
                  <a:latin typeface="NikoshBAN" pitchFamily="2" charset="0"/>
                  <a:cs typeface="NikoshBAN" pitchFamily="2" charset="0"/>
                </a:rPr>
                <a:t>চিৎ সাঁতারের নিয়মাবলি- </a:t>
              </a:r>
              <a:endParaRPr lang="en-US" sz="6000" kern="1200" dirty="0">
                <a:latin typeface="NikoshBAN" pitchFamily="2" charset="0"/>
                <a:cs typeface="NikoshBAN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104900" y="1772170"/>
            <a:ext cx="6934200" cy="4438129"/>
            <a:chOff x="0" y="1124470"/>
            <a:chExt cx="6934200" cy="4438129"/>
          </a:xfrm>
        </p:grpSpPr>
        <p:sp>
          <p:nvSpPr>
            <p:cNvPr id="4" name="Rectangle 3"/>
            <p:cNvSpPr/>
            <p:nvPr/>
          </p:nvSpPr>
          <p:spPr>
            <a:xfrm>
              <a:off x="0" y="1124470"/>
              <a:ext cx="6934200" cy="4438129"/>
            </a:xfrm>
            <a:prstGeom prst="rect">
              <a:avLst/>
            </a:prstGeom>
            <a:solidFill>
              <a:srgbClr val="08C25C"/>
            </a:solid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 4"/>
            <p:cNvSpPr/>
            <p:nvPr/>
          </p:nvSpPr>
          <p:spPr>
            <a:xfrm>
              <a:off x="0" y="1124470"/>
              <a:ext cx="6934200" cy="44381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0161" tIns="40640" rIns="227584" bIns="40640" numCol="1" spcCol="1270" anchor="t" anchorCtr="0">
              <a:noAutofit/>
            </a:bodyPr>
            <a:lstStyle/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bn-BD" sz="3200" kern="1200" dirty="0" smtClean="0">
                  <a:latin typeface="NikoshBAN" pitchFamily="2" charset="0"/>
                  <a:cs typeface="NikoshBAN" pitchFamily="2" charset="0"/>
                </a:rPr>
                <a:t>১। পানির উপর পিঠ রেখে চিৎ হয়ে পেছনের দিকে সাঁতার কাটতে হয়। </a:t>
              </a: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bn-BD" sz="3200" kern="1200" dirty="0" smtClean="0">
                  <a:latin typeface="NikoshBAN" pitchFamily="2" charset="0"/>
                  <a:cs typeface="NikoshBAN" pitchFamily="2" charset="0"/>
                </a:rPr>
                <a:t>২। সাধারনত মাথাটাকে পানির ভেতর রাখতে হয়। </a:t>
              </a: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bn-BD" sz="3200" kern="1200" dirty="0" smtClean="0">
                  <a:latin typeface="NikoshBAN" pitchFamily="2" charset="0"/>
                  <a:cs typeface="NikoshBAN" pitchFamily="2" charset="0"/>
                </a:rPr>
                <a:t>৩। চিৎ সাঁতারে পানিতে চিৎ হয়ে থেকে দু’পা   উঠানামা করতে হয়।</a:t>
              </a: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bn-BD" sz="3200" kern="1200" dirty="0" smtClean="0">
                  <a:latin typeface="NikoshBAN" pitchFamily="2" charset="0"/>
                  <a:cs typeface="NikoshBAN" pitchFamily="2" charset="0"/>
                </a:rPr>
                <a:t>৪। শ্বাসপ্রশ্বাস স্বাভাবিকভাবে নিতে হয়। </a:t>
              </a: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r>
                <a:rPr lang="bn-BD" sz="3200" kern="1200" dirty="0" smtClean="0">
                  <a:latin typeface="NikoshBAN" pitchFamily="2" charset="0"/>
                  <a:cs typeface="NikoshBAN" pitchFamily="2" charset="0"/>
                </a:rPr>
                <a:t>৫। হাত পেছনে ও পাশে আসবে এবং এর সাথে পায়ের কাজের সমন্বয় থাকবে। </a:t>
              </a: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  <a:p>
              <a:pPr marL="285750" lvl="1" indent="-28575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en-US" sz="3200" kern="1200" dirty="0">
                <a:latin typeface="NikoshBAN" pitchFamily="2" charset="0"/>
                <a:cs typeface="NikoshBAN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196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1524000"/>
            <a:ext cx="23972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n-BD" b="1" dirty="0" smtClean="0">
                <a:latin typeface="NikoshBAN" pitchFamily="2" charset="0"/>
                <a:cs typeface="NikoshBAN" pitchFamily="2" charset="0"/>
              </a:rPr>
              <a:t> </a:t>
            </a:r>
            <a:endParaRPr lang="en-US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Flowchart: Punched Tape 2"/>
          <p:cNvSpPr/>
          <p:nvPr/>
        </p:nvSpPr>
        <p:spPr>
          <a:xfrm>
            <a:off x="76200" y="0"/>
            <a:ext cx="3387869" cy="2438400"/>
          </a:xfrm>
          <a:prstGeom prst="flowChartPunchedTap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200" b="1" dirty="0">
                <a:latin typeface="NikoshBAN" pitchFamily="2" charset="0"/>
                <a:cs typeface="NikoshBAN" pitchFamily="2" charset="0"/>
              </a:rPr>
              <a:t>ব্যক্তিগত মিডলে রিলে </a:t>
            </a:r>
            <a:endParaRPr lang="en-US" sz="32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Double Wave 3"/>
          <p:cNvSpPr/>
          <p:nvPr/>
        </p:nvSpPr>
        <p:spPr>
          <a:xfrm>
            <a:off x="76200" y="3657600"/>
            <a:ext cx="3733800" cy="2029691"/>
          </a:xfrm>
          <a:prstGeom prst="doubleWave">
            <a:avLst>
              <a:gd name="adj1" fmla="val 6250"/>
              <a:gd name="adj2" fmla="val 121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6600" b="1" dirty="0">
                <a:latin typeface="NikoshBAN" pitchFamily="2" charset="0"/>
                <a:cs typeface="NikoshBAN" pitchFamily="2" charset="0"/>
              </a:rPr>
              <a:t>মিডলে রিলে </a:t>
            </a:r>
            <a:endParaRPr lang="en-US" sz="66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4980709" y="0"/>
            <a:ext cx="3612573" cy="3048000"/>
          </a:xfrm>
          <a:prstGeom prst="wedgeEllipseCallout">
            <a:avLst>
              <a:gd name="adj1" fmla="val -86827"/>
              <a:gd name="adj2" fmla="val -2197"/>
            </a:avLst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000" b="1" dirty="0">
                <a:solidFill>
                  <a:srgbClr val="0070C0"/>
                </a:solidFill>
                <a:latin typeface="NikoshBAN" pitchFamily="2" charset="0"/>
                <a:cs typeface="NikoshBAN" pitchFamily="2" charset="0"/>
              </a:rPr>
              <a:t>১। প্রজাপতি</a:t>
            </a:r>
          </a:p>
          <a:p>
            <a:r>
              <a:rPr lang="bn-BD" sz="4000" b="1" dirty="0">
                <a:solidFill>
                  <a:srgbClr val="0070C0"/>
                </a:solidFill>
                <a:latin typeface="NikoshBAN" pitchFamily="2" charset="0"/>
                <a:cs typeface="NikoshBAN" pitchFamily="2" charset="0"/>
              </a:rPr>
              <a:t>২। চিৎ </a:t>
            </a:r>
          </a:p>
          <a:p>
            <a:r>
              <a:rPr lang="bn-BD" sz="4000" b="1" dirty="0">
                <a:solidFill>
                  <a:srgbClr val="0070C0"/>
                </a:solidFill>
                <a:latin typeface="NikoshBAN" pitchFamily="2" charset="0"/>
                <a:cs typeface="NikoshBAN" pitchFamily="2" charset="0"/>
              </a:rPr>
              <a:t>৩। বুক</a:t>
            </a:r>
          </a:p>
          <a:p>
            <a:r>
              <a:rPr lang="bn-BD" sz="4000" b="1" dirty="0">
                <a:solidFill>
                  <a:srgbClr val="0070C0"/>
                </a:solidFill>
                <a:latin typeface="NikoshBAN" pitchFamily="2" charset="0"/>
                <a:cs typeface="NikoshBAN" pitchFamily="2" charset="0"/>
              </a:rPr>
              <a:t>৪। মুক্ত </a:t>
            </a:r>
            <a:endParaRPr lang="en-US" sz="4000" b="1" dirty="0">
              <a:solidFill>
                <a:srgbClr val="0070C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4937413" y="3429000"/>
            <a:ext cx="3215987" cy="3200400"/>
          </a:xfrm>
          <a:prstGeom prst="wedgeEllipseCallout">
            <a:avLst>
              <a:gd name="adj1" fmla="val -79199"/>
              <a:gd name="adj2" fmla="val -1014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n-BD" sz="4400" b="1" dirty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১। চিৎ </a:t>
            </a:r>
          </a:p>
          <a:p>
            <a:r>
              <a:rPr lang="bn-BD" sz="4400" b="1" dirty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২। বুক </a:t>
            </a:r>
          </a:p>
          <a:p>
            <a:r>
              <a:rPr lang="bn-BD" sz="4400" b="1" dirty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৩। প্রজাপতি </a:t>
            </a:r>
          </a:p>
          <a:p>
            <a:r>
              <a:rPr lang="bn-BD" sz="4400" b="1" dirty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৪। মুক্ত </a:t>
            </a:r>
            <a:endParaRPr lang="en-US" sz="4400" b="1" dirty="0">
              <a:solidFill>
                <a:srgbClr val="00CC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70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2560" y="489466"/>
            <a:ext cx="4663440" cy="15696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9600" dirty="0" smtClean="0">
                <a:solidFill>
                  <a:schemeClr val="accent6">
                    <a:lumMod val="50000"/>
                  </a:schemeClr>
                </a:solidFill>
                <a:latin typeface="NikoshBAN" pitchFamily="2" charset="0"/>
                <a:cs typeface="NikoshBAN" pitchFamily="2" charset="0"/>
              </a:rPr>
              <a:t>দলীয় কাজ </a:t>
            </a:r>
            <a:endParaRPr lang="en-US" sz="9600" dirty="0">
              <a:solidFill>
                <a:schemeClr val="accent6">
                  <a:lumMod val="50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287786"/>
            <a:ext cx="9144000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800" dirty="0" smtClean="0">
                <a:solidFill>
                  <a:srgbClr val="08C25C"/>
                </a:solidFill>
                <a:latin typeface="NikoshBAN" pitchFamily="2" charset="0"/>
                <a:cs typeface="NikoshBAN" pitchFamily="2" charset="0"/>
              </a:rPr>
              <a:t>পদ্মা দল- </a:t>
            </a:r>
            <a:r>
              <a:rPr lang="bn-BD" sz="4800" dirty="0" smtClean="0">
                <a:solidFill>
                  <a:schemeClr val="accent1">
                    <a:lumMod val="75000"/>
                  </a:schemeClr>
                </a:solidFill>
                <a:latin typeface="NikoshBAN" pitchFamily="2" charset="0"/>
                <a:cs typeface="NikoshBAN" pitchFamily="2" charset="0"/>
              </a:rPr>
              <a:t>মুক্ত সাঁতারের নিয়ম গুলো আলোচনা করে পোষ্টার কাগজে লেখ। </a:t>
            </a:r>
            <a:endParaRPr lang="en-US" sz="4800" dirty="0">
              <a:solidFill>
                <a:schemeClr val="accent1">
                  <a:lumMod val="75000"/>
                </a:schemeClr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" y="4121795"/>
            <a:ext cx="9128760" cy="14465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400" dirty="0" smtClean="0">
                <a:solidFill>
                  <a:srgbClr val="0000FF"/>
                </a:solidFill>
                <a:latin typeface="NikoshBAN" pitchFamily="2" charset="0"/>
                <a:cs typeface="NikoshBAN" pitchFamily="2" charset="0"/>
              </a:rPr>
              <a:t>মেঘনা দল- </a:t>
            </a:r>
            <a:r>
              <a:rPr lang="bn-BD" sz="4400" dirty="0" smtClean="0">
                <a:solidFill>
                  <a:srgbClr val="FF00FF"/>
                </a:solidFill>
                <a:latin typeface="NikoshBAN" pitchFamily="2" charset="0"/>
                <a:cs typeface="NikoshBAN" pitchFamily="2" charset="0"/>
              </a:rPr>
              <a:t>চিৎ সাঁতারের নিয়ম গুলো আলোচনা করে পোস্টার কাগজে লেখ। </a:t>
            </a:r>
            <a:endParaRPr lang="en-US" sz="4400" dirty="0">
              <a:solidFill>
                <a:srgbClr val="FF00FF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82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bn-BD" sz="9600" b="1" dirty="0" smtClean="0">
                <a:solidFill>
                  <a:srgbClr val="00CC00"/>
                </a:solidFill>
                <a:latin typeface="NikoshLightBAN" pitchFamily="2" charset="0"/>
                <a:cs typeface="NikoshLightBAN" pitchFamily="2" charset="0"/>
              </a:rPr>
              <a:t>         মূল্যায়ন</a:t>
            </a:r>
            <a:endParaRPr lang="en-US" sz="9600" b="1" dirty="0">
              <a:solidFill>
                <a:srgbClr val="00CC00"/>
              </a:solidFill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569660"/>
            <a:ext cx="9144000" cy="25545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bn-BD" sz="4000" dirty="0" smtClean="0">
                <a:solidFill>
                  <a:schemeClr val="accent5">
                    <a:lumMod val="50000"/>
                  </a:schemeClr>
                </a:solidFill>
                <a:latin typeface="NikoshLightBAN" pitchFamily="2" charset="0"/>
                <a:cs typeface="NikoshLightBAN" pitchFamily="2" charset="0"/>
              </a:rPr>
              <a:t>১। সাঁতার কত প্রকার ও কি কি? </a:t>
            </a:r>
          </a:p>
          <a:p>
            <a:r>
              <a:rPr lang="bn-BD" sz="4000" dirty="0" smtClean="0">
                <a:solidFill>
                  <a:schemeClr val="accent5">
                    <a:lumMod val="50000"/>
                  </a:schemeClr>
                </a:solidFill>
                <a:latin typeface="NikoshLightBAN" pitchFamily="2" charset="0"/>
                <a:cs typeface="NikoshLightBAN" pitchFamily="2" charset="0"/>
              </a:rPr>
              <a:t>৩। কোন সাঁতারে ডাইভ দিয়ে শুরু করা যাবেনা? </a:t>
            </a:r>
            <a:endParaRPr lang="bn-BD" sz="4000" dirty="0">
              <a:solidFill>
                <a:schemeClr val="accent5">
                  <a:lumMod val="50000"/>
                </a:schemeClr>
              </a:solidFill>
              <a:latin typeface="NikoshLightBAN" pitchFamily="2" charset="0"/>
              <a:cs typeface="NikoshLightBAN" pitchFamily="2" charset="0"/>
            </a:endParaRPr>
          </a:p>
          <a:p>
            <a:r>
              <a:rPr lang="bn-BD" sz="4000" dirty="0" smtClean="0">
                <a:solidFill>
                  <a:schemeClr val="accent5">
                    <a:lumMod val="50000"/>
                  </a:schemeClr>
                </a:solidFill>
                <a:latin typeface="NikoshLightBAN" pitchFamily="2" charset="0"/>
                <a:cs typeface="NikoshLightBAN" pitchFamily="2" charset="0"/>
              </a:rPr>
              <a:t>৪। ব্যক্তিগত মিডলে রিলে সাঁতারের পর্যায় গুলো কি কি? </a:t>
            </a:r>
          </a:p>
          <a:p>
            <a:r>
              <a:rPr lang="bn-BD" sz="4000" dirty="0" smtClean="0">
                <a:solidFill>
                  <a:schemeClr val="accent5">
                    <a:lumMod val="50000"/>
                  </a:schemeClr>
                </a:solidFill>
                <a:latin typeface="NikoshLightBAN" pitchFamily="2" charset="0"/>
                <a:cs typeface="NikoshLightBAN" pitchFamily="2" charset="0"/>
              </a:rPr>
              <a:t>৫। মিডলে রিলের পর্যায় গুলো কি কি ? </a:t>
            </a:r>
          </a:p>
        </p:txBody>
      </p:sp>
    </p:spTree>
    <p:extLst>
      <p:ext uri="{BB962C8B-B14F-4D97-AF65-F5344CB8AC3E}">
        <p14:creationId xmlns:p14="http://schemas.microsoft.com/office/powerpoint/2010/main" val="316919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381000"/>
            <a:ext cx="4648200" cy="156966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bn-BD" sz="9600" b="1" dirty="0" smtClean="0">
                <a:solidFill>
                  <a:srgbClr val="002060"/>
                </a:solidFill>
                <a:latin typeface="NikoshLightBAN" pitchFamily="2" charset="0"/>
                <a:cs typeface="NikoshLightBAN" pitchFamily="2" charset="0"/>
              </a:rPr>
              <a:t>বাড়ির কাজ </a:t>
            </a:r>
            <a:endParaRPr lang="en-US" sz="9600" b="1" dirty="0">
              <a:solidFill>
                <a:srgbClr val="002060"/>
              </a:solidFill>
              <a:latin typeface="NikoshLightBAN" pitchFamily="2" charset="0"/>
              <a:cs typeface="NikoshLight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bn-BD" sz="5400" dirty="0" smtClean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##</a:t>
            </a:r>
            <a:r>
              <a:rPr lang="bn-BD" sz="5400" dirty="0" smtClean="0">
                <a:solidFill>
                  <a:srgbClr val="00CC00"/>
                </a:solidFill>
                <a:latin typeface="NikoshBAN" pitchFamily="2" charset="0"/>
                <a:cs typeface="NikoshBAN" pitchFamily="2" charset="0"/>
              </a:rPr>
              <a:t>মুক্ত সাঁতারের বৈশিষ্ট্য সমুহ ব্যাখ্যা কর।  </a:t>
            </a:r>
            <a:endParaRPr lang="en-US" sz="5400" dirty="0">
              <a:solidFill>
                <a:srgbClr val="00CC0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951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89916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62200" y="318655"/>
            <a:ext cx="32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9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r>
              <a:rPr lang="bn-BD" dirty="0" smtClean="0"/>
              <a:t>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477000" y="48768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Jobair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hossain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T.T.C FENI 5</a:t>
            </a:r>
            <a:r>
              <a:rPr lang="en-US" baseline="30000" dirty="0" smtClean="0">
                <a:solidFill>
                  <a:schemeClr val="bg1"/>
                </a:solidFill>
              </a:rPr>
              <a:t>th</a:t>
            </a:r>
            <a:r>
              <a:rPr lang="en-US" dirty="0" smtClean="0">
                <a:solidFill>
                  <a:schemeClr val="bg1"/>
                </a:solidFill>
              </a:rPr>
              <a:t> Batch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69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135</TotalTime>
  <Words>388</Words>
  <Application>Microsoft Office PowerPoint</Application>
  <PresentationFormat>On-screen Show (4:3)</PresentationFormat>
  <Paragraphs>71</Paragraphs>
  <Slides>18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TSS</dc:creator>
  <cp:lastModifiedBy>TSS</cp:lastModifiedBy>
  <cp:revision>26</cp:revision>
  <dcterms:created xsi:type="dcterms:W3CDTF">2006-08-16T00:00:00Z</dcterms:created>
  <dcterms:modified xsi:type="dcterms:W3CDTF">2014-02-20T14:21:49Z</dcterms:modified>
</cp:coreProperties>
</file>